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68" r:id="rId6"/>
    <p:sldId id="270" r:id="rId7"/>
    <p:sldId id="262" r:id="rId8"/>
    <p:sldId id="259" r:id="rId9"/>
    <p:sldId id="260" r:id="rId10"/>
    <p:sldId id="269"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660"/>
  </p:normalViewPr>
  <p:slideViewPr>
    <p:cSldViewPr snapToGrid="0">
      <p:cViewPr>
        <p:scale>
          <a:sx n="61" d="100"/>
          <a:sy n="61" d="100"/>
        </p:scale>
        <p:origin x="8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6/2/2020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6/2/2020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I_Hgckch-oA" TargetMode="External"/><Relationship Id="rId2" Type="http://schemas.openxmlformats.org/officeDocument/2006/relationships/hyperlink" Target="http://www.youtube.com/watch?v=alTshKL0k6Y" TargetMode="External"/><Relationship Id="rId1" Type="http://schemas.openxmlformats.org/officeDocument/2006/relationships/slideLayout" Target="../slideLayouts/slideLayout7.xml"/><Relationship Id="rId5" Type="http://schemas.openxmlformats.org/officeDocument/2006/relationships/hyperlink" Target="http://www.youtube.com/watch?v=6Ddwm4_CaYE&amp;NR=1" TargetMode="External"/><Relationship Id="rId4" Type="http://schemas.openxmlformats.org/officeDocument/2006/relationships/hyperlink" Target="http://www.youtube.com/watch?v=VYSXWy7nzY0&amp;NR=1&amp;feature=fvw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3590-4E00-4B5F-B898-D12C09CC127C}"/>
              </a:ext>
            </a:extLst>
          </p:cNvPr>
          <p:cNvSpPr>
            <a:spLocks noGrp="1"/>
          </p:cNvSpPr>
          <p:nvPr>
            <p:ph type="ctrTitle"/>
          </p:nvPr>
        </p:nvSpPr>
        <p:spPr>
          <a:xfrm>
            <a:off x="1915385" y="2379887"/>
            <a:ext cx="8361229" cy="2098226"/>
          </a:xfrm>
        </p:spPr>
        <p:txBody>
          <a:bodyPr/>
          <a:lstStyle/>
          <a:p>
            <a:r>
              <a:rPr lang="en-US" dirty="0"/>
              <a:t>Parts of an airplane</a:t>
            </a:r>
            <a:endParaRPr lang="en-CA" dirty="0"/>
          </a:p>
        </p:txBody>
      </p:sp>
    </p:spTree>
    <p:extLst>
      <p:ext uri="{BB962C8B-B14F-4D97-AF65-F5344CB8AC3E}">
        <p14:creationId xmlns:p14="http://schemas.microsoft.com/office/powerpoint/2010/main" val="3147586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4831F-724C-4065-A75D-9A407727BFF8}"/>
              </a:ext>
            </a:extLst>
          </p:cNvPr>
          <p:cNvSpPr/>
          <p:nvPr/>
        </p:nvSpPr>
        <p:spPr>
          <a:xfrm>
            <a:off x="1755227" y="293978"/>
            <a:ext cx="8933793" cy="1200329"/>
          </a:xfrm>
          <a:prstGeom prst="rect">
            <a:avLst/>
          </a:prstGeom>
        </p:spPr>
        <p:txBody>
          <a:bodyPr wrap="square">
            <a:spAutoFit/>
          </a:bodyPr>
          <a:lstStyle/>
          <a:p>
            <a:pPr algn="ctr"/>
            <a:r>
              <a:rPr lang="en-US" b="1" dirty="0">
                <a:solidFill>
                  <a:srgbClr val="C00000"/>
                </a:solidFill>
                <a:latin typeface="Helvetica" panose="020B0604020202020204" pitchFamily="34" charset="0"/>
              </a:rPr>
              <a:t>An Airplane’s Tail: Maintaining Stability…</a:t>
            </a:r>
            <a:endParaRPr lang="en-US" dirty="0">
              <a:solidFill>
                <a:srgbClr val="C00000"/>
              </a:solidFill>
              <a:latin typeface="Times New Roman" panose="02020603050405020304" pitchFamily="18" charset="0"/>
            </a:endParaRPr>
          </a:p>
          <a:p>
            <a:pPr algn="ctr"/>
            <a:r>
              <a:rPr lang="en-US" dirty="0">
                <a:solidFill>
                  <a:srgbClr val="323232"/>
                </a:solidFill>
                <a:latin typeface="Helvetica-Light"/>
              </a:rPr>
              <a:t>The main purpose of the tail is to provide stability. If tilted by a gust of wind, a stable airplane tends to recover, just as a ball lying at the bottom of a bowl will roll back to the center after being disturbed.</a:t>
            </a:r>
            <a:endParaRPr lang="en-US" b="0" i="0" dirty="0">
              <a:solidFill>
                <a:srgbClr val="000000"/>
              </a:solidFill>
              <a:effectLst/>
              <a:latin typeface="Times New Roman" panose="02020603050405020304" pitchFamily="18" charset="0"/>
            </a:endParaRPr>
          </a:p>
        </p:txBody>
      </p:sp>
      <p:pic>
        <p:nvPicPr>
          <p:cNvPr id="5" name="Picture 4" descr="A close up of a logo&#10;&#10;Description automatically generated">
            <a:extLst>
              <a:ext uri="{FF2B5EF4-FFF2-40B4-BE49-F238E27FC236}">
                <a16:creationId xmlns:a16="http://schemas.microsoft.com/office/drawing/2014/main" id="{74C18375-F5F5-4E44-B112-436610FF0FB2}"/>
              </a:ext>
            </a:extLst>
          </p:cNvPr>
          <p:cNvPicPr>
            <a:picLocks noChangeAspect="1"/>
          </p:cNvPicPr>
          <p:nvPr/>
        </p:nvPicPr>
        <p:blipFill>
          <a:blip r:embed="rId2"/>
          <a:stretch>
            <a:fillRect/>
          </a:stretch>
        </p:blipFill>
        <p:spPr>
          <a:xfrm>
            <a:off x="3715556" y="1494307"/>
            <a:ext cx="5013134" cy="3228458"/>
          </a:xfrm>
          <a:prstGeom prst="rect">
            <a:avLst/>
          </a:prstGeom>
        </p:spPr>
      </p:pic>
      <p:sp>
        <p:nvSpPr>
          <p:cNvPr id="6" name="Rectangle 5">
            <a:extLst>
              <a:ext uri="{FF2B5EF4-FFF2-40B4-BE49-F238E27FC236}">
                <a16:creationId xmlns:a16="http://schemas.microsoft.com/office/drawing/2014/main" id="{17363EC5-C66C-48C3-80CB-4B948CFDCF5F}"/>
              </a:ext>
            </a:extLst>
          </p:cNvPr>
          <p:cNvSpPr/>
          <p:nvPr/>
        </p:nvSpPr>
        <p:spPr>
          <a:xfrm>
            <a:off x="987972" y="4907431"/>
            <a:ext cx="10899228" cy="2031325"/>
          </a:xfrm>
          <a:prstGeom prst="rect">
            <a:avLst/>
          </a:prstGeom>
        </p:spPr>
        <p:txBody>
          <a:bodyPr wrap="square">
            <a:spAutoFit/>
          </a:bodyPr>
          <a:lstStyle/>
          <a:p>
            <a:pPr algn="ctr"/>
            <a:r>
              <a:rPr lang="en-US" b="1" dirty="0">
                <a:solidFill>
                  <a:srgbClr val="C00000"/>
                </a:solidFill>
                <a:latin typeface="Helvetica" panose="020B0604020202020204" pitchFamily="34" charset="0"/>
              </a:rPr>
              <a:t>What does a plane’s “Tail Fin” do?</a:t>
            </a:r>
            <a:endParaRPr lang="en-US" dirty="0">
              <a:solidFill>
                <a:srgbClr val="C00000"/>
              </a:solidFill>
              <a:latin typeface="Times New Roman" panose="02020603050405020304" pitchFamily="18" charset="0"/>
            </a:endParaRPr>
          </a:p>
          <a:p>
            <a:pPr algn="ctr"/>
            <a:r>
              <a:rPr lang="en-US" dirty="0">
                <a:solidFill>
                  <a:srgbClr val="000000"/>
                </a:solidFill>
                <a:latin typeface="Helvetica-Light"/>
              </a:rPr>
              <a:t>A </a:t>
            </a:r>
            <a:r>
              <a:rPr lang="en-US" b="1" dirty="0">
                <a:solidFill>
                  <a:srgbClr val="000000"/>
                </a:solidFill>
                <a:latin typeface="Helvetica" panose="020B0604020202020204" pitchFamily="34" charset="0"/>
              </a:rPr>
              <a:t>vertical stabilizer</a:t>
            </a:r>
            <a:r>
              <a:rPr lang="en-US" dirty="0">
                <a:solidFill>
                  <a:srgbClr val="000000"/>
                </a:solidFill>
                <a:latin typeface="Helvetica-Light"/>
              </a:rPr>
              <a:t>, or tail fin, keeps the airplane lined up with its direction of motion. Air presses against both its surfaces with equal force when the airplane is moving straight ahead. But if the airplane pivots to the right or left, air pressure increases on one side of the stabilizer and decreases on the other. This imbalance in pressure pushes the tail back into line.</a:t>
            </a:r>
            <a:endParaRPr lang="en-US" dirty="0">
              <a:solidFill>
                <a:srgbClr val="000000"/>
              </a:solidFill>
              <a:latin typeface="Times New Roman" panose="02020603050405020304" pitchFamily="18" charset="0"/>
            </a:endParaRPr>
          </a:p>
          <a:p>
            <a:br>
              <a:rPr lang="en-US" dirty="0"/>
            </a:br>
            <a:endParaRPr lang="en-CA" dirty="0"/>
          </a:p>
        </p:txBody>
      </p:sp>
    </p:spTree>
    <p:extLst>
      <p:ext uri="{BB962C8B-B14F-4D97-AF65-F5344CB8AC3E}">
        <p14:creationId xmlns:p14="http://schemas.microsoft.com/office/powerpoint/2010/main" val="98426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1CF25C-B4EF-46DA-AF1A-FCB13F6F9BC4}"/>
              </a:ext>
            </a:extLst>
          </p:cNvPr>
          <p:cNvSpPr/>
          <p:nvPr/>
        </p:nvSpPr>
        <p:spPr>
          <a:xfrm>
            <a:off x="4574289" y="328843"/>
            <a:ext cx="4426276" cy="461665"/>
          </a:xfrm>
          <a:prstGeom prst="rect">
            <a:avLst/>
          </a:prstGeom>
        </p:spPr>
        <p:txBody>
          <a:bodyPr wrap="none">
            <a:spAutoFit/>
          </a:bodyPr>
          <a:lstStyle/>
          <a:p>
            <a:r>
              <a:rPr lang="en-US" sz="2400" dirty="0">
                <a:latin typeface="News Gothic MT" charset="0"/>
              </a:rPr>
              <a:t>The </a:t>
            </a:r>
            <a:r>
              <a:rPr lang="en-US" sz="2400" b="1" dirty="0">
                <a:latin typeface="News Gothic MT" charset="0"/>
              </a:rPr>
              <a:t>Rudder</a:t>
            </a:r>
            <a:r>
              <a:rPr lang="en-US" sz="2400" dirty="0">
                <a:latin typeface="News Gothic MT" charset="0"/>
              </a:rPr>
              <a:t> Controls the </a:t>
            </a:r>
            <a:r>
              <a:rPr lang="en-US" sz="2400" b="1" dirty="0">
                <a:latin typeface="News Gothic MT" charset="0"/>
              </a:rPr>
              <a:t>Yaw</a:t>
            </a:r>
            <a:endParaRPr lang="en-CA" sz="2400" b="1" dirty="0"/>
          </a:p>
        </p:txBody>
      </p:sp>
      <p:pic>
        <p:nvPicPr>
          <p:cNvPr id="3" name="Picture 2">
            <a:extLst>
              <a:ext uri="{FF2B5EF4-FFF2-40B4-BE49-F238E27FC236}">
                <a16:creationId xmlns:a16="http://schemas.microsoft.com/office/drawing/2014/main" id="{CBDDC002-4E67-43D3-A8C9-410570FA14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241" y="790508"/>
            <a:ext cx="7848491" cy="4957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E7FDA5D3-BA5F-4D1B-8AA5-C9371D611C91}"/>
              </a:ext>
            </a:extLst>
          </p:cNvPr>
          <p:cNvSpPr/>
          <p:nvPr/>
        </p:nvSpPr>
        <p:spPr>
          <a:xfrm>
            <a:off x="1110210" y="5928992"/>
            <a:ext cx="10720552" cy="1200329"/>
          </a:xfrm>
          <a:prstGeom prst="rect">
            <a:avLst/>
          </a:prstGeom>
        </p:spPr>
        <p:txBody>
          <a:bodyPr wrap="square">
            <a:spAutoFit/>
          </a:bodyPr>
          <a:lstStyle/>
          <a:p>
            <a:pPr algn="ctr"/>
            <a:r>
              <a:rPr lang="en-US" b="1" dirty="0">
                <a:solidFill>
                  <a:srgbClr val="C00000"/>
                </a:solidFill>
                <a:latin typeface="Helvetica" panose="020B0604020202020204" pitchFamily="34" charset="0"/>
              </a:rPr>
              <a:t>The Rudder Controls Yaw…</a:t>
            </a:r>
            <a:r>
              <a:rPr lang="en-US" dirty="0">
                <a:solidFill>
                  <a:srgbClr val="C00000"/>
                </a:solidFill>
                <a:latin typeface="Helvetica-Light"/>
              </a:rPr>
              <a:t> </a:t>
            </a:r>
            <a:r>
              <a:rPr lang="en-US" dirty="0">
                <a:solidFill>
                  <a:srgbClr val="323232"/>
                </a:solidFill>
                <a:latin typeface="Helvetica-Light"/>
              </a:rPr>
              <a:t>On the vertical tail fin, the rudder swivels from side to side, pushing the tail in a left or right direction. A pilot usually uses the rudder along with the ailerons to turn the airplane.</a:t>
            </a:r>
            <a:endParaRPr lang="en-US" dirty="0">
              <a:solidFill>
                <a:srgbClr val="000000"/>
              </a:solidFill>
              <a:latin typeface="Times New Roman" panose="02020603050405020304" pitchFamily="18" charset="0"/>
            </a:endParaRPr>
          </a:p>
          <a:p>
            <a:br>
              <a:rPr lang="en-US" dirty="0">
                <a:solidFill>
                  <a:srgbClr val="000000"/>
                </a:solidFill>
                <a:latin typeface="Times New Roman" panose="02020603050405020304" pitchFamily="18" charset="0"/>
              </a:rPr>
            </a:br>
            <a:endParaRPr lang="en-CA" dirty="0"/>
          </a:p>
        </p:txBody>
      </p:sp>
    </p:spTree>
    <p:extLst>
      <p:ext uri="{BB962C8B-B14F-4D97-AF65-F5344CB8AC3E}">
        <p14:creationId xmlns:p14="http://schemas.microsoft.com/office/powerpoint/2010/main" val="119035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0070B-680F-4250-AE50-B2D53FF9FB6B}"/>
              </a:ext>
            </a:extLst>
          </p:cNvPr>
          <p:cNvSpPr/>
          <p:nvPr/>
        </p:nvSpPr>
        <p:spPr>
          <a:xfrm>
            <a:off x="5046343" y="574706"/>
            <a:ext cx="2960619" cy="461665"/>
          </a:xfrm>
          <a:prstGeom prst="rect">
            <a:avLst/>
          </a:prstGeom>
        </p:spPr>
        <p:txBody>
          <a:bodyPr wrap="none">
            <a:spAutoFit/>
          </a:bodyPr>
          <a:lstStyle/>
          <a:p>
            <a:r>
              <a:rPr lang="en-US" sz="2400" dirty="0">
                <a:latin typeface="News Gothic MT" charset="0"/>
              </a:rPr>
              <a:t>Roll, Pitch and Yaw</a:t>
            </a:r>
            <a:endParaRPr lang="en-CA" sz="2400" dirty="0"/>
          </a:p>
        </p:txBody>
      </p:sp>
      <p:pic>
        <p:nvPicPr>
          <p:cNvPr id="3" name="Picture 3">
            <a:extLst>
              <a:ext uri="{FF2B5EF4-FFF2-40B4-BE49-F238E27FC236}">
                <a16:creationId xmlns:a16="http://schemas.microsoft.com/office/drawing/2014/main" id="{D3E7D573-E052-4918-A2A3-00A06BFDEF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320" y="1171356"/>
            <a:ext cx="7078663"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237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E47AA-5248-439D-BDBF-3FAC7F83EB04}"/>
              </a:ext>
            </a:extLst>
          </p:cNvPr>
          <p:cNvSpPr/>
          <p:nvPr/>
        </p:nvSpPr>
        <p:spPr>
          <a:xfrm>
            <a:off x="5355156" y="700831"/>
            <a:ext cx="1672253" cy="461665"/>
          </a:xfrm>
          <a:prstGeom prst="rect">
            <a:avLst/>
          </a:prstGeom>
        </p:spPr>
        <p:txBody>
          <a:bodyPr wrap="none">
            <a:spAutoFit/>
          </a:bodyPr>
          <a:lstStyle/>
          <a:p>
            <a:r>
              <a:rPr lang="en-US" sz="2400" dirty="0">
                <a:latin typeface="News Gothic MT" panose="020B0504020203020204" pitchFamily="34" charset="0"/>
              </a:rPr>
              <a:t>Propellers</a:t>
            </a:r>
            <a:endParaRPr lang="en-CA" sz="2400" dirty="0">
              <a:latin typeface="News Gothic MT" panose="020B0504020203020204" pitchFamily="34" charset="0"/>
            </a:endParaRPr>
          </a:p>
        </p:txBody>
      </p:sp>
      <p:sp>
        <p:nvSpPr>
          <p:cNvPr id="3" name="Rectangle 2">
            <a:extLst>
              <a:ext uri="{FF2B5EF4-FFF2-40B4-BE49-F238E27FC236}">
                <a16:creationId xmlns:a16="http://schemas.microsoft.com/office/drawing/2014/main" id="{31BDAC68-A566-421C-97F8-2E5B16C5FC82}"/>
              </a:ext>
            </a:extLst>
          </p:cNvPr>
          <p:cNvSpPr/>
          <p:nvPr/>
        </p:nvSpPr>
        <p:spPr>
          <a:xfrm>
            <a:off x="2185818" y="1828399"/>
            <a:ext cx="8247340" cy="3970318"/>
          </a:xfrm>
          <a:prstGeom prst="rect">
            <a:avLst/>
          </a:prstGeom>
        </p:spPr>
        <p:txBody>
          <a:bodyPr wrap="square">
            <a:spAutoFit/>
          </a:bodyPr>
          <a:lstStyle/>
          <a:p>
            <a:r>
              <a:rPr lang="en-US" dirty="0"/>
              <a:t>There are two ways an aircraft can get thrust: A jet engine or PROPELLERS.</a:t>
            </a:r>
          </a:p>
          <a:p>
            <a:endParaRPr lang="en-US" dirty="0"/>
          </a:p>
          <a:p>
            <a:r>
              <a:rPr lang="en-US" dirty="0"/>
              <a:t>Propellers are twisted wings that spin like powerful household fans.  Propellers are shaped like airfoils which creates high air pressure and low air pressure areas which causes lift. These propellers cause a lift the moves the aircraft up and down instead of titling wings like on an airplane. </a:t>
            </a:r>
          </a:p>
          <a:p>
            <a:endParaRPr lang="en-US" dirty="0"/>
          </a:p>
          <a:p>
            <a:r>
              <a:rPr lang="en-US" dirty="0"/>
              <a:t>Propellers used on planes usually have six long thin blades attached to an engine. They push air backwards forcing the airplane to move forwards causing the wings to cut into the air CREATING LIFT! </a:t>
            </a:r>
          </a:p>
          <a:p>
            <a:endParaRPr lang="en-US" dirty="0"/>
          </a:p>
          <a:p>
            <a:r>
              <a:rPr lang="en-US" dirty="0"/>
              <a:t>A Jet Engine gets thrust by burning fuel. The fuel mixes with oxygen from the air and lights up a spot in the engine. The exhaust gases are forced backwards really fast which pushes the plane forward. </a:t>
            </a:r>
          </a:p>
        </p:txBody>
      </p:sp>
    </p:spTree>
    <p:extLst>
      <p:ext uri="{BB962C8B-B14F-4D97-AF65-F5344CB8AC3E}">
        <p14:creationId xmlns:p14="http://schemas.microsoft.com/office/powerpoint/2010/main" val="230308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103CF-16DD-4064-822A-FEDF6CCA3F14}"/>
              </a:ext>
            </a:extLst>
          </p:cNvPr>
          <p:cNvSpPr/>
          <p:nvPr/>
        </p:nvSpPr>
        <p:spPr>
          <a:xfrm>
            <a:off x="4372303" y="614883"/>
            <a:ext cx="6096000" cy="830997"/>
          </a:xfrm>
          <a:prstGeom prst="rect">
            <a:avLst/>
          </a:prstGeom>
        </p:spPr>
        <p:txBody>
          <a:bodyPr>
            <a:spAutoFit/>
          </a:bodyPr>
          <a:lstStyle/>
          <a:p>
            <a:r>
              <a:rPr lang="en-US" sz="2400" dirty="0">
                <a:ln w="1905"/>
                <a:effectLst>
                  <a:innerShdw blurRad="69850" dist="43180" dir="5400000">
                    <a:srgbClr val="000000">
                      <a:alpha val="65000"/>
                    </a:srgbClr>
                  </a:innerShdw>
                </a:effectLst>
                <a:latin typeface="News Gothic MT" panose="020B0504020203020204" pitchFamily="34" charset="0"/>
              </a:rPr>
              <a:t>Great Flight YouTube Videos</a:t>
            </a:r>
            <a:br>
              <a:rPr lang="en-CA" sz="2400" dirty="0">
                <a:ln w="1905"/>
                <a:effectLst>
                  <a:innerShdw blurRad="69850" dist="43180" dir="5400000">
                    <a:srgbClr val="000000">
                      <a:alpha val="65000"/>
                    </a:srgbClr>
                  </a:innerShdw>
                </a:effectLst>
                <a:latin typeface="News Gothic MT" panose="020B0504020203020204" pitchFamily="34" charset="0"/>
              </a:rPr>
            </a:br>
            <a:endParaRPr lang="en-CA" sz="2400" dirty="0">
              <a:latin typeface="News Gothic MT" panose="020B0504020203020204" pitchFamily="34" charset="0"/>
            </a:endParaRPr>
          </a:p>
        </p:txBody>
      </p:sp>
      <p:sp>
        <p:nvSpPr>
          <p:cNvPr id="3" name="Rectangle 2">
            <a:extLst>
              <a:ext uri="{FF2B5EF4-FFF2-40B4-BE49-F238E27FC236}">
                <a16:creationId xmlns:a16="http://schemas.microsoft.com/office/drawing/2014/main" id="{FACBC0E4-BF32-40A5-AC2C-63A634635F64}"/>
              </a:ext>
            </a:extLst>
          </p:cNvPr>
          <p:cNvSpPr/>
          <p:nvPr/>
        </p:nvSpPr>
        <p:spPr>
          <a:xfrm>
            <a:off x="2070538" y="2025640"/>
            <a:ext cx="6096000" cy="3416320"/>
          </a:xfrm>
          <a:prstGeom prst="rect">
            <a:avLst/>
          </a:prstGeom>
        </p:spPr>
        <p:txBody>
          <a:bodyPr>
            <a:spAutoFit/>
          </a:bodyPr>
          <a:lstStyle/>
          <a:p>
            <a:r>
              <a:rPr lang="en-US" dirty="0"/>
              <a:t>How to Fly an Aircraft: Exterior Parts of an Aircraft</a:t>
            </a:r>
            <a:endParaRPr lang="en-CA" dirty="0"/>
          </a:p>
          <a:p>
            <a:r>
              <a:rPr lang="en-US" u="sng" dirty="0">
                <a:hlinkClick r:id="rId2"/>
              </a:rPr>
              <a:t>http://www.youtube.com/watch?v=alTshKL0k6Y</a:t>
            </a:r>
            <a:endParaRPr lang="en-CA" dirty="0"/>
          </a:p>
          <a:p>
            <a:r>
              <a:rPr lang="en-US" dirty="0"/>
              <a:t> </a:t>
            </a:r>
            <a:endParaRPr lang="en-CA" dirty="0"/>
          </a:p>
          <a:p>
            <a:r>
              <a:rPr lang="en-US" dirty="0"/>
              <a:t>How to Fly an Aircraft: Changing the Pitch</a:t>
            </a:r>
            <a:endParaRPr lang="en-CA" dirty="0"/>
          </a:p>
          <a:p>
            <a:r>
              <a:rPr lang="en-US" u="sng" dirty="0">
                <a:hlinkClick r:id="rId3"/>
              </a:rPr>
              <a:t>http://www.youtube.com/watch?v=I_Hgckch-oA</a:t>
            </a:r>
            <a:endParaRPr lang="en-CA" dirty="0"/>
          </a:p>
          <a:p>
            <a:r>
              <a:rPr lang="en-US" dirty="0"/>
              <a:t> </a:t>
            </a:r>
            <a:endParaRPr lang="en-CA" dirty="0"/>
          </a:p>
          <a:p>
            <a:r>
              <a:rPr lang="en-US" dirty="0"/>
              <a:t>How to Fly an Aircraft: Roll Movement in an Aircraft</a:t>
            </a:r>
            <a:endParaRPr lang="en-CA" dirty="0"/>
          </a:p>
          <a:p>
            <a:r>
              <a:rPr lang="en-US" u="sng" dirty="0">
                <a:hlinkClick r:id="rId4"/>
              </a:rPr>
              <a:t>http://www.youtube.com/watch?v=VYSXWy7nzY0&amp;NR=1&amp;feature=fvwp</a:t>
            </a:r>
            <a:endParaRPr lang="en-CA" dirty="0"/>
          </a:p>
          <a:p>
            <a:r>
              <a:rPr lang="en-US" dirty="0"/>
              <a:t> </a:t>
            </a:r>
            <a:endParaRPr lang="en-CA" dirty="0"/>
          </a:p>
          <a:p>
            <a:r>
              <a:rPr lang="en-US" dirty="0"/>
              <a:t>How to Fly an Aircraft: Yaw movement in an Aircraft</a:t>
            </a:r>
            <a:endParaRPr lang="en-CA" dirty="0"/>
          </a:p>
          <a:p>
            <a:r>
              <a:rPr lang="en-US" u="sng" dirty="0">
                <a:hlinkClick r:id="rId5"/>
              </a:rPr>
              <a:t>http://www.youtube.com/watch?v=6Ddwm4_CaYE&amp;NR=1</a:t>
            </a:r>
            <a:endParaRPr lang="en-CA" dirty="0"/>
          </a:p>
        </p:txBody>
      </p:sp>
    </p:spTree>
    <p:extLst>
      <p:ext uri="{BB962C8B-B14F-4D97-AF65-F5344CB8AC3E}">
        <p14:creationId xmlns:p14="http://schemas.microsoft.com/office/powerpoint/2010/main" val="43813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E01F-44B0-4693-ADF4-6595C5502D5E}"/>
              </a:ext>
            </a:extLst>
          </p:cNvPr>
          <p:cNvSpPr>
            <a:spLocks noGrp="1"/>
          </p:cNvSpPr>
          <p:nvPr>
            <p:ph type="title"/>
          </p:nvPr>
        </p:nvSpPr>
        <p:spPr>
          <a:xfrm>
            <a:off x="1865586" y="980089"/>
            <a:ext cx="9601200" cy="1485900"/>
          </a:xfrm>
        </p:spPr>
        <p:txBody>
          <a:bodyPr>
            <a:normAutofit fontScale="90000"/>
          </a:bodyPr>
          <a:lstStyle/>
          <a:p>
            <a:r>
              <a:rPr lang="en-US" dirty="0"/>
              <a:t>Control Surfaces are moveable surfaces on an airplane’s wings and tail that allow a pilot to maneuver an airplane and control its attitude or orientation. </a:t>
            </a:r>
            <a:br>
              <a:rPr lang="en-US" dirty="0"/>
            </a:br>
            <a:br>
              <a:rPr lang="en-US" dirty="0"/>
            </a:br>
            <a:r>
              <a:rPr lang="en-US" sz="4000" dirty="0"/>
              <a:t>These </a:t>
            </a:r>
            <a:r>
              <a:rPr lang="en-US" sz="4000" b="1" dirty="0"/>
              <a:t>control surfaces</a:t>
            </a:r>
            <a:r>
              <a:rPr lang="en-US" sz="4000" dirty="0"/>
              <a:t> work to create a difference in air pressure to produce a force on the airplane in a desired direction. Using the same principle as how lift is generated by a planes wing (Bernoulli’s Principle).</a:t>
            </a:r>
            <a:endParaRPr lang="en-CA" sz="4000" dirty="0"/>
          </a:p>
        </p:txBody>
      </p:sp>
    </p:spTree>
    <p:extLst>
      <p:ext uri="{BB962C8B-B14F-4D97-AF65-F5344CB8AC3E}">
        <p14:creationId xmlns:p14="http://schemas.microsoft.com/office/powerpoint/2010/main" val="240753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74BE6D-9331-4089-8923-286B714F8143}"/>
              </a:ext>
            </a:extLst>
          </p:cNvPr>
          <p:cNvSpPr/>
          <p:nvPr/>
        </p:nvSpPr>
        <p:spPr>
          <a:xfrm>
            <a:off x="4544817" y="575244"/>
            <a:ext cx="4025204" cy="461665"/>
          </a:xfrm>
          <a:prstGeom prst="rect">
            <a:avLst/>
          </a:prstGeom>
        </p:spPr>
        <p:txBody>
          <a:bodyPr wrap="none">
            <a:spAutoFit/>
          </a:bodyPr>
          <a:lstStyle/>
          <a:p>
            <a:r>
              <a:rPr lang="en-US" sz="2400" dirty="0">
                <a:latin typeface="News Gothic MT" charset="0"/>
              </a:rPr>
              <a:t>Basic Parts of an Airplane</a:t>
            </a:r>
            <a:endParaRPr lang="en-CA" sz="2400" dirty="0"/>
          </a:p>
        </p:txBody>
      </p:sp>
      <p:pic>
        <p:nvPicPr>
          <p:cNvPr id="3" name="Picture 2">
            <a:extLst>
              <a:ext uri="{FF2B5EF4-FFF2-40B4-BE49-F238E27FC236}">
                <a16:creationId xmlns:a16="http://schemas.microsoft.com/office/drawing/2014/main" id="{DE972B35-4FA0-4B09-893A-6773FEBBB7A7}"/>
              </a:ext>
            </a:extLst>
          </p:cNvPr>
          <p:cNvPicPr>
            <a:picLocks noChangeAspect="1"/>
          </p:cNvPicPr>
          <p:nvPr/>
        </p:nvPicPr>
        <p:blipFill>
          <a:blip r:embed="rId2"/>
          <a:stretch>
            <a:fillRect/>
          </a:stretch>
        </p:blipFill>
        <p:spPr>
          <a:xfrm>
            <a:off x="2617076" y="1369651"/>
            <a:ext cx="7507226" cy="4913105"/>
          </a:xfrm>
          <a:prstGeom prst="rect">
            <a:avLst/>
          </a:prstGeom>
        </p:spPr>
      </p:pic>
    </p:spTree>
    <p:extLst>
      <p:ext uri="{BB962C8B-B14F-4D97-AF65-F5344CB8AC3E}">
        <p14:creationId xmlns:p14="http://schemas.microsoft.com/office/powerpoint/2010/main" val="325372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5DE9F4-D41F-4A52-99F2-85486C63DE33}"/>
              </a:ext>
            </a:extLst>
          </p:cNvPr>
          <p:cNvSpPr/>
          <p:nvPr/>
        </p:nvSpPr>
        <p:spPr>
          <a:xfrm>
            <a:off x="3698552" y="542982"/>
            <a:ext cx="5624040" cy="769441"/>
          </a:xfrm>
          <a:prstGeom prst="rect">
            <a:avLst/>
          </a:prstGeom>
        </p:spPr>
        <p:txBody>
          <a:bodyPr wrap="none">
            <a:spAutoFit/>
          </a:bodyPr>
          <a:lstStyle/>
          <a:p>
            <a:pPr algn="ctr"/>
            <a:r>
              <a:rPr lang="en-US" sz="2400" dirty="0"/>
              <a:t>Control Surfaces on an Airplane</a:t>
            </a:r>
          </a:p>
          <a:p>
            <a:r>
              <a:rPr lang="en-US" sz="2000" dirty="0"/>
              <a:t>The specific parts that control how the plane flies. </a:t>
            </a:r>
            <a:endParaRPr lang="en-CA" sz="2000" dirty="0"/>
          </a:p>
        </p:txBody>
      </p:sp>
      <p:pic>
        <p:nvPicPr>
          <p:cNvPr id="3" name="Picture 2">
            <a:extLst>
              <a:ext uri="{FF2B5EF4-FFF2-40B4-BE49-F238E27FC236}">
                <a16:creationId xmlns:a16="http://schemas.microsoft.com/office/drawing/2014/main" id="{A9BD071D-C2AB-4138-AC54-3FCC2E07C842}"/>
              </a:ext>
            </a:extLst>
          </p:cNvPr>
          <p:cNvPicPr>
            <a:picLocks noChangeAspect="1"/>
          </p:cNvPicPr>
          <p:nvPr/>
        </p:nvPicPr>
        <p:blipFill>
          <a:blip r:embed="rId2"/>
          <a:stretch>
            <a:fillRect/>
          </a:stretch>
        </p:blipFill>
        <p:spPr>
          <a:xfrm>
            <a:off x="1941216" y="1616816"/>
            <a:ext cx="8309568" cy="4633362"/>
          </a:xfrm>
          <a:prstGeom prst="rect">
            <a:avLst/>
          </a:prstGeom>
        </p:spPr>
      </p:pic>
    </p:spTree>
    <p:extLst>
      <p:ext uri="{BB962C8B-B14F-4D97-AF65-F5344CB8AC3E}">
        <p14:creationId xmlns:p14="http://schemas.microsoft.com/office/powerpoint/2010/main" val="261497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DE94-402D-4AA4-B074-D01405C7AE40}"/>
              </a:ext>
            </a:extLst>
          </p:cNvPr>
          <p:cNvSpPr>
            <a:spLocks noGrp="1"/>
          </p:cNvSpPr>
          <p:nvPr>
            <p:ph type="title"/>
          </p:nvPr>
        </p:nvSpPr>
        <p:spPr>
          <a:xfrm>
            <a:off x="4765933" y="549166"/>
            <a:ext cx="4146839" cy="459827"/>
          </a:xfrm>
        </p:spPr>
        <p:txBody>
          <a:bodyPr>
            <a:normAutofit/>
          </a:bodyPr>
          <a:lstStyle/>
          <a:p>
            <a:r>
              <a:rPr lang="en-US" sz="2400" dirty="0"/>
              <a:t>All Parts Of An Airplane </a:t>
            </a:r>
            <a:endParaRPr lang="en-CA" sz="2400" dirty="0"/>
          </a:p>
        </p:txBody>
      </p:sp>
      <p:pic>
        <p:nvPicPr>
          <p:cNvPr id="4" name="Picture 3" descr="A picture containing text, map&#10;&#10;Description automatically generated">
            <a:extLst>
              <a:ext uri="{FF2B5EF4-FFF2-40B4-BE49-F238E27FC236}">
                <a16:creationId xmlns:a16="http://schemas.microsoft.com/office/drawing/2014/main" id="{8E00DF9C-BAB6-44FD-9121-900ECD792050}"/>
              </a:ext>
            </a:extLst>
          </p:cNvPr>
          <p:cNvPicPr>
            <a:picLocks noChangeAspect="1"/>
          </p:cNvPicPr>
          <p:nvPr/>
        </p:nvPicPr>
        <p:blipFill>
          <a:blip r:embed="rId2"/>
          <a:stretch>
            <a:fillRect/>
          </a:stretch>
        </p:blipFill>
        <p:spPr>
          <a:xfrm>
            <a:off x="2783570" y="1008993"/>
            <a:ext cx="7561893" cy="5600384"/>
          </a:xfrm>
          <a:prstGeom prst="rect">
            <a:avLst/>
          </a:prstGeom>
        </p:spPr>
      </p:pic>
    </p:spTree>
    <p:extLst>
      <p:ext uri="{BB962C8B-B14F-4D97-AF65-F5344CB8AC3E}">
        <p14:creationId xmlns:p14="http://schemas.microsoft.com/office/powerpoint/2010/main" val="44392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DC854-EB4C-4CD3-9FA5-EF7BDB213F1B}"/>
              </a:ext>
            </a:extLst>
          </p:cNvPr>
          <p:cNvSpPr/>
          <p:nvPr/>
        </p:nvSpPr>
        <p:spPr>
          <a:xfrm>
            <a:off x="1723697" y="1652862"/>
            <a:ext cx="10142482" cy="2400657"/>
          </a:xfrm>
          <a:prstGeom prst="rect">
            <a:avLst/>
          </a:prstGeom>
        </p:spPr>
        <p:txBody>
          <a:bodyPr wrap="square">
            <a:spAutoFit/>
          </a:bodyPr>
          <a:lstStyle/>
          <a:p>
            <a:r>
              <a:rPr lang="en-US" sz="2400" b="1" dirty="0">
                <a:solidFill>
                  <a:srgbClr val="C00000"/>
                </a:solidFill>
                <a:latin typeface="Helvetica" panose="020B0604020202020204" pitchFamily="34" charset="0"/>
              </a:rPr>
              <a:t>Airplane Rear Wings…</a:t>
            </a:r>
            <a:endParaRPr lang="en-US" dirty="0">
              <a:latin typeface="Helvetica" panose="020B0604020202020204" pitchFamily="34" charset="0"/>
            </a:endParaRPr>
          </a:p>
          <a:p>
            <a:endParaRPr lang="en-US" b="1" dirty="0">
              <a:solidFill>
                <a:srgbClr val="C00000"/>
              </a:solidFill>
              <a:latin typeface="Helvetica" panose="020B0604020202020204" pitchFamily="34" charset="0"/>
            </a:endParaRPr>
          </a:p>
          <a:p>
            <a:r>
              <a:rPr lang="en-US" dirty="0">
                <a:latin typeface="Helvetica" panose="020B0604020202020204" pitchFamily="34" charset="0"/>
              </a:rPr>
              <a:t>This</a:t>
            </a:r>
            <a:r>
              <a:rPr lang="en-US" b="1" dirty="0">
                <a:solidFill>
                  <a:srgbClr val="C00000"/>
                </a:solidFill>
                <a:latin typeface="Helvetica" panose="020B0604020202020204" pitchFamily="34" charset="0"/>
              </a:rPr>
              <a:t> </a:t>
            </a:r>
            <a:r>
              <a:rPr lang="en-US" b="1" dirty="0">
                <a:solidFill>
                  <a:srgbClr val="424242"/>
                </a:solidFill>
                <a:latin typeface="Helvetica" panose="020B0604020202020204" pitchFamily="34" charset="0"/>
              </a:rPr>
              <a:t>horizontal stabilizer </a:t>
            </a:r>
            <a:r>
              <a:rPr lang="en-US" dirty="0">
                <a:solidFill>
                  <a:srgbClr val="424242"/>
                </a:solidFill>
                <a:latin typeface="Helvetica-Light"/>
              </a:rPr>
              <a:t>helps keep the airplane aligned with its direction of motion. If the airplane tilts up or down, air pressure increases on one side of the stabilizer and decreases on the other, pushing it back to its original position. </a:t>
            </a:r>
          </a:p>
          <a:p>
            <a:endParaRPr lang="en-US" dirty="0">
              <a:solidFill>
                <a:srgbClr val="424242"/>
              </a:solidFill>
              <a:latin typeface="Helvetica-Light"/>
            </a:endParaRPr>
          </a:p>
          <a:p>
            <a:r>
              <a:rPr lang="en-US" dirty="0">
                <a:solidFill>
                  <a:srgbClr val="424242"/>
                </a:solidFill>
                <a:latin typeface="Helvetica-Light"/>
              </a:rPr>
              <a:t>The stabilizer also holds the tail down, countering the tendency of the nose to tilt downward — a result of the airplane’s center of gravity being forward of the wing’s center of lift.</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34300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E9021C-4A2C-4B72-90E8-679F52B4C747}"/>
              </a:ext>
            </a:extLst>
          </p:cNvPr>
          <p:cNvPicPr>
            <a:picLocks noChangeAspect="1"/>
          </p:cNvPicPr>
          <p:nvPr/>
        </p:nvPicPr>
        <p:blipFill>
          <a:blip r:embed="rId2"/>
          <a:stretch>
            <a:fillRect/>
          </a:stretch>
        </p:blipFill>
        <p:spPr>
          <a:xfrm>
            <a:off x="5489751" y="215462"/>
            <a:ext cx="5513003" cy="6427076"/>
          </a:xfrm>
          <a:prstGeom prst="rect">
            <a:avLst/>
          </a:prstGeom>
        </p:spPr>
      </p:pic>
      <p:sp>
        <p:nvSpPr>
          <p:cNvPr id="3" name="TextBox 2">
            <a:extLst>
              <a:ext uri="{FF2B5EF4-FFF2-40B4-BE49-F238E27FC236}">
                <a16:creationId xmlns:a16="http://schemas.microsoft.com/office/drawing/2014/main" id="{A0CDB236-46CF-4D4E-ABF9-BDA8B8B4FB6A}"/>
              </a:ext>
            </a:extLst>
          </p:cNvPr>
          <p:cNvSpPr txBox="1"/>
          <p:nvPr/>
        </p:nvSpPr>
        <p:spPr>
          <a:xfrm>
            <a:off x="2869324" y="1536174"/>
            <a:ext cx="830677" cy="3785652"/>
          </a:xfrm>
          <a:prstGeom prst="rect">
            <a:avLst/>
          </a:prstGeom>
          <a:noFill/>
        </p:spPr>
        <p:txBody>
          <a:bodyPr wrap="none" rtlCol="0">
            <a:spAutoFit/>
          </a:bodyPr>
          <a:lstStyle/>
          <a:p>
            <a:r>
              <a:rPr lang="en-US" sz="2400" dirty="0"/>
              <a:t>Roll</a:t>
            </a:r>
          </a:p>
          <a:p>
            <a:endParaRPr lang="en-US" sz="2400" dirty="0"/>
          </a:p>
          <a:p>
            <a:endParaRPr lang="en-US" sz="2400" dirty="0"/>
          </a:p>
          <a:p>
            <a:endParaRPr lang="en-US" sz="2400" dirty="0"/>
          </a:p>
          <a:p>
            <a:r>
              <a:rPr lang="en-US" sz="2400" dirty="0" err="1"/>
              <a:t>Ya</a:t>
            </a:r>
            <a:r>
              <a:rPr lang="en-CA" sz="2400" dirty="0"/>
              <a:t>w</a:t>
            </a:r>
          </a:p>
          <a:p>
            <a:endParaRPr lang="en-CA" sz="2400" dirty="0"/>
          </a:p>
          <a:p>
            <a:endParaRPr lang="en-CA" sz="2400" dirty="0"/>
          </a:p>
          <a:p>
            <a:endParaRPr lang="en-CA" sz="2400" dirty="0"/>
          </a:p>
          <a:p>
            <a:endParaRPr lang="en-CA" sz="2400" dirty="0"/>
          </a:p>
          <a:p>
            <a:r>
              <a:rPr lang="en-CA" sz="2400" dirty="0"/>
              <a:t>Pitch</a:t>
            </a:r>
            <a:endParaRPr lang="en-US" sz="2400" dirty="0"/>
          </a:p>
        </p:txBody>
      </p:sp>
    </p:spTree>
    <p:extLst>
      <p:ext uri="{BB962C8B-B14F-4D97-AF65-F5344CB8AC3E}">
        <p14:creationId xmlns:p14="http://schemas.microsoft.com/office/powerpoint/2010/main" val="63607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41A56-97CD-4E0A-A987-8725C3EFED0D}"/>
              </a:ext>
            </a:extLst>
          </p:cNvPr>
          <p:cNvSpPr>
            <a:spLocks noGrp="1"/>
          </p:cNvSpPr>
          <p:nvPr>
            <p:ph type="title"/>
          </p:nvPr>
        </p:nvSpPr>
        <p:spPr>
          <a:xfrm>
            <a:off x="4682358" y="570788"/>
            <a:ext cx="4650828" cy="775138"/>
          </a:xfrm>
        </p:spPr>
        <p:txBody>
          <a:bodyPr>
            <a:normAutofit/>
          </a:bodyPr>
          <a:lstStyle/>
          <a:p>
            <a:r>
              <a:rPr lang="en-US" sz="2400" b="1" dirty="0">
                <a:latin typeface="News Gothic MT" charset="0"/>
              </a:rPr>
              <a:t>Ailerons</a:t>
            </a:r>
            <a:r>
              <a:rPr lang="en-US" sz="2400" dirty="0">
                <a:latin typeface="News Gothic MT" charset="0"/>
              </a:rPr>
              <a:t> Control the </a:t>
            </a:r>
            <a:r>
              <a:rPr lang="en-US" sz="2400" b="1" dirty="0">
                <a:latin typeface="News Gothic MT" charset="0"/>
              </a:rPr>
              <a:t>Roll</a:t>
            </a:r>
            <a:endParaRPr lang="en-CA" sz="2400" b="1" dirty="0"/>
          </a:p>
        </p:txBody>
      </p:sp>
      <p:pic>
        <p:nvPicPr>
          <p:cNvPr id="5" name="Picture 2">
            <a:extLst>
              <a:ext uri="{FF2B5EF4-FFF2-40B4-BE49-F238E27FC236}">
                <a16:creationId xmlns:a16="http://schemas.microsoft.com/office/drawing/2014/main" id="{5D82DBAD-AC38-4340-B352-EC8BC76932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636" y="1161913"/>
            <a:ext cx="9595469" cy="4008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id="{D41E901C-7B65-496D-986C-CD1C88D50081}"/>
              </a:ext>
            </a:extLst>
          </p:cNvPr>
          <p:cNvSpPr/>
          <p:nvPr/>
        </p:nvSpPr>
        <p:spPr>
          <a:xfrm>
            <a:off x="1061542" y="5410049"/>
            <a:ext cx="10825655" cy="1754326"/>
          </a:xfrm>
          <a:prstGeom prst="rect">
            <a:avLst/>
          </a:prstGeom>
        </p:spPr>
        <p:txBody>
          <a:bodyPr wrap="square">
            <a:spAutoFit/>
          </a:bodyPr>
          <a:lstStyle/>
          <a:p>
            <a:pPr algn="ctr"/>
            <a:r>
              <a:rPr lang="en-US" b="1" dirty="0">
                <a:solidFill>
                  <a:srgbClr val="C00000"/>
                </a:solidFill>
                <a:latin typeface="Helvetica" panose="020B0604020202020204" pitchFamily="34" charset="0"/>
              </a:rPr>
              <a:t>Ailerons Controls Roll</a:t>
            </a:r>
            <a:r>
              <a:rPr lang="en-US" b="1" dirty="0">
                <a:solidFill>
                  <a:srgbClr val="C00000"/>
                </a:solidFill>
                <a:latin typeface="Helvetica-Light"/>
              </a:rPr>
              <a:t>…</a:t>
            </a:r>
            <a:r>
              <a:rPr lang="en-US" dirty="0">
                <a:solidFill>
                  <a:srgbClr val="323232"/>
                </a:solidFill>
                <a:latin typeface="Helvetica-Light"/>
              </a:rPr>
              <a:t>On the outer rear edge of each wing, the two ailerons move in opposite directions, up and down, decreasing lift on one wing while increasing it on the other. This causes the airplane to roll to the left or to the right. To turn the airplane, the pilot uses the ailerons to tilt the wings in the desired direction.</a:t>
            </a:r>
            <a:endParaRPr lang="en-US" dirty="0">
              <a:solidFill>
                <a:srgbClr val="000000"/>
              </a:solidFill>
              <a:latin typeface="Times New Roman" panose="02020603050405020304" pitchFamily="18" charset="0"/>
            </a:endParaRPr>
          </a:p>
          <a:p>
            <a:br>
              <a:rPr lang="en-US" dirty="0">
                <a:solidFill>
                  <a:srgbClr val="000000"/>
                </a:solidFill>
                <a:latin typeface="Times New Roman" panose="02020603050405020304" pitchFamily="18" charset="0"/>
              </a:rPr>
            </a:br>
            <a:endParaRPr lang="en-CA" dirty="0"/>
          </a:p>
        </p:txBody>
      </p:sp>
    </p:spTree>
    <p:extLst>
      <p:ext uri="{BB962C8B-B14F-4D97-AF65-F5344CB8AC3E}">
        <p14:creationId xmlns:p14="http://schemas.microsoft.com/office/powerpoint/2010/main" val="129866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DCBF2E-A38E-4CFE-ABA0-AFC73485D3C8}"/>
              </a:ext>
            </a:extLst>
          </p:cNvPr>
          <p:cNvSpPr/>
          <p:nvPr/>
        </p:nvSpPr>
        <p:spPr>
          <a:xfrm>
            <a:off x="4054960" y="532665"/>
            <a:ext cx="4123308" cy="461665"/>
          </a:xfrm>
          <a:prstGeom prst="rect">
            <a:avLst/>
          </a:prstGeom>
        </p:spPr>
        <p:txBody>
          <a:bodyPr wrap="none">
            <a:spAutoFit/>
          </a:bodyPr>
          <a:lstStyle/>
          <a:p>
            <a:r>
              <a:rPr lang="en-US" sz="2400" b="1" dirty="0">
                <a:latin typeface="News Gothic MT" charset="0"/>
              </a:rPr>
              <a:t>Elevators</a:t>
            </a:r>
            <a:r>
              <a:rPr lang="en-US" sz="2400" dirty="0">
                <a:latin typeface="News Gothic MT" charset="0"/>
              </a:rPr>
              <a:t> Control the </a:t>
            </a:r>
            <a:r>
              <a:rPr lang="en-US" sz="2400" b="1" dirty="0">
                <a:latin typeface="News Gothic MT" charset="0"/>
              </a:rPr>
              <a:t>Pitch</a:t>
            </a:r>
            <a:endParaRPr lang="en-CA" sz="2400" b="1" dirty="0"/>
          </a:p>
        </p:txBody>
      </p:sp>
      <p:pic>
        <p:nvPicPr>
          <p:cNvPr id="7" name="Picture 2">
            <a:extLst>
              <a:ext uri="{FF2B5EF4-FFF2-40B4-BE49-F238E27FC236}">
                <a16:creationId xmlns:a16="http://schemas.microsoft.com/office/drawing/2014/main" id="{0FD044DD-26B4-4AF3-8122-BA40631FF8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1537" y="1240221"/>
            <a:ext cx="9642320" cy="3655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id="{58E17A8D-A635-435D-BD15-B9AA92DE9EA9}"/>
              </a:ext>
            </a:extLst>
          </p:cNvPr>
          <p:cNvSpPr/>
          <p:nvPr/>
        </p:nvSpPr>
        <p:spPr>
          <a:xfrm>
            <a:off x="1521537" y="5358099"/>
            <a:ext cx="9680028" cy="1200329"/>
          </a:xfrm>
          <a:prstGeom prst="rect">
            <a:avLst/>
          </a:prstGeom>
        </p:spPr>
        <p:txBody>
          <a:bodyPr wrap="square">
            <a:spAutoFit/>
          </a:bodyPr>
          <a:lstStyle/>
          <a:p>
            <a:pPr algn="ctr"/>
            <a:r>
              <a:rPr lang="en-US" b="1" dirty="0">
                <a:solidFill>
                  <a:srgbClr val="C00000"/>
                </a:solidFill>
                <a:latin typeface="Helvetica" panose="020B0604020202020204" pitchFamily="34" charset="0"/>
              </a:rPr>
              <a:t>The Elevator Controls Pitch…</a:t>
            </a:r>
            <a:r>
              <a:rPr lang="en-US" dirty="0">
                <a:solidFill>
                  <a:srgbClr val="C00000"/>
                </a:solidFill>
                <a:latin typeface="Helvetica-Light"/>
              </a:rPr>
              <a:t> </a:t>
            </a:r>
            <a:r>
              <a:rPr lang="en-US" dirty="0">
                <a:solidFill>
                  <a:srgbClr val="323232"/>
                </a:solidFill>
                <a:latin typeface="Helvetica-Light"/>
              </a:rPr>
              <a:t>On the horizontal tail surface, the elevator tilts up or down, decreasing or increasing lift on the tail. This tilts the nose of the airplane up and down.</a:t>
            </a:r>
            <a:endParaRPr lang="en-US" dirty="0">
              <a:solidFill>
                <a:srgbClr val="000000"/>
              </a:solidFill>
              <a:latin typeface="Times New Roman" panose="02020603050405020304" pitchFamily="18" charset="0"/>
            </a:endParaRPr>
          </a:p>
          <a:p>
            <a:br>
              <a:rPr lang="en-US" dirty="0">
                <a:solidFill>
                  <a:srgbClr val="000000"/>
                </a:solidFill>
                <a:latin typeface="Times New Roman" panose="02020603050405020304" pitchFamily="18" charset="0"/>
              </a:rPr>
            </a:br>
            <a:endParaRPr lang="en-CA" dirty="0"/>
          </a:p>
        </p:txBody>
      </p:sp>
    </p:spTree>
    <p:extLst>
      <p:ext uri="{BB962C8B-B14F-4D97-AF65-F5344CB8AC3E}">
        <p14:creationId xmlns:p14="http://schemas.microsoft.com/office/powerpoint/2010/main" val="251251205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197</TotalTime>
  <Words>757</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Franklin Gothic Book</vt:lpstr>
      <vt:lpstr>Helvetica</vt:lpstr>
      <vt:lpstr>Helvetica-Light</vt:lpstr>
      <vt:lpstr>News Gothic MT</vt:lpstr>
      <vt:lpstr>Times New Roman</vt:lpstr>
      <vt:lpstr>Crop</vt:lpstr>
      <vt:lpstr>Parts of an airplane</vt:lpstr>
      <vt:lpstr>Control Surfaces are moveable surfaces on an airplane’s wings and tail that allow a pilot to maneuver an airplane and control its attitude or orientation.   These control surfaces work to create a difference in air pressure to produce a force on the airplane in a desired direction. Using the same principle as how lift is generated by a planes wing (Bernoulli’s Principle).</vt:lpstr>
      <vt:lpstr>PowerPoint Presentation</vt:lpstr>
      <vt:lpstr>PowerPoint Presentation</vt:lpstr>
      <vt:lpstr>All Parts Of An Airplane </vt:lpstr>
      <vt:lpstr>PowerPoint Presentation</vt:lpstr>
      <vt:lpstr>PowerPoint Presentation</vt:lpstr>
      <vt:lpstr>Ailerons Control the Roll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Parts of an airplane</dc:title>
  <dc:creator>Shayla Kostiniuk</dc:creator>
  <cp:lastModifiedBy>Shayla Kostiniuk</cp:lastModifiedBy>
  <cp:revision>11</cp:revision>
  <dcterms:created xsi:type="dcterms:W3CDTF">2020-06-02T14:10:23Z</dcterms:created>
  <dcterms:modified xsi:type="dcterms:W3CDTF">2020-06-02T17:27:51Z</dcterms:modified>
</cp:coreProperties>
</file>